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4"/>
  </p:notesMasterIdLst>
  <p:handoutMasterIdLst>
    <p:handoutMasterId r:id="rId35"/>
  </p:handoutMasterIdLst>
  <p:sldIdLst>
    <p:sldId id="256" r:id="rId2"/>
    <p:sldId id="262" r:id="rId3"/>
    <p:sldId id="261" r:id="rId4"/>
    <p:sldId id="300" r:id="rId5"/>
    <p:sldId id="301" r:id="rId6"/>
    <p:sldId id="304" r:id="rId7"/>
    <p:sldId id="299" r:id="rId8"/>
    <p:sldId id="305" r:id="rId9"/>
    <p:sldId id="307" r:id="rId10"/>
    <p:sldId id="309" r:id="rId11"/>
    <p:sldId id="311" r:id="rId12"/>
    <p:sldId id="312" r:id="rId13"/>
    <p:sldId id="313" r:id="rId14"/>
    <p:sldId id="314" r:id="rId15"/>
    <p:sldId id="315" r:id="rId16"/>
    <p:sldId id="316" r:id="rId17"/>
    <p:sldId id="319" r:id="rId18"/>
    <p:sldId id="321" r:id="rId19"/>
    <p:sldId id="322" r:id="rId20"/>
    <p:sldId id="324" r:id="rId21"/>
    <p:sldId id="325" r:id="rId22"/>
    <p:sldId id="323" r:id="rId23"/>
    <p:sldId id="327" r:id="rId24"/>
    <p:sldId id="329" r:id="rId25"/>
    <p:sldId id="331" r:id="rId26"/>
    <p:sldId id="332" r:id="rId27"/>
    <p:sldId id="333" r:id="rId28"/>
    <p:sldId id="334" r:id="rId29"/>
    <p:sldId id="335" r:id="rId30"/>
    <p:sldId id="336" r:id="rId31"/>
    <p:sldId id="337" r:id="rId32"/>
    <p:sldId id="29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37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05/08/19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13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95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="" xmlns:a16="http://schemas.microsoft.com/office/drawing/2014/main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3" r:id="rId3"/>
    <p:sldLayoutId id="2147483651" r:id="rId4"/>
    <p:sldLayoutId id="214748365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6" r:id="rId11"/>
    <p:sldLayoutId id="2147483674" r:id="rId12"/>
    <p:sldLayoutId id="2147483673" r:id="rId13"/>
    <p:sldLayoutId id="2147483677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www.youtube.com/watch?v=oFz7jkW1Yu8" TargetMode="External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="" xmlns:a16="http://schemas.microsoft.com/office/drawing/2014/main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="" xmlns:a16="http://schemas.microsoft.com/office/drawing/2014/main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="" xmlns:a16="http://schemas.microsoft.com/office/drawing/2014/main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="" xmlns:a16="http://schemas.microsoft.com/office/drawing/2014/main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Selección de </a:t>
            </a:r>
            <a:r>
              <a:rPr lang="es-ES" sz="3600" dirty="0" err="1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hiperparametros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hiperparametros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sz="2800" dirty="0" err="1" smtClean="0"/>
                  <a:t>Hiperparámetros</a:t>
                </a:r>
                <a:endParaRPr lang="es-ES" sz="2800" dirty="0" smtClean="0"/>
              </a:p>
              <a:p>
                <a:pPr lvl="1"/>
                <a:r>
                  <a:rPr lang="en-US" sz="2000" dirty="0"/>
                  <a:t>Ejemplos de </a:t>
                </a:r>
                <a:r>
                  <a:rPr lang="en-US" sz="2000" dirty="0" err="1"/>
                  <a:t>Modelos</a:t>
                </a:r>
                <a:endParaRPr lang="en-US" sz="2000" dirty="0"/>
              </a:p>
              <a:p>
                <a:pPr lvl="2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Lineal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</a:rPr>
                      <m:t>𝑦</m:t>
                    </m:r>
                    <m:r>
                      <a:rPr lang="es-ES" sz="1600" i="1">
                        <a:latin typeface="Cambria Math" charset="0"/>
                      </a:rPr>
                      <m:t>=</m:t>
                    </m:r>
                    <m:r>
                      <a:rPr lang="es-ES" sz="16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Logística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</a:rPr>
                      <m:t>𝑦</m:t>
                    </m:r>
                    <m:r>
                      <a:rPr lang="es-ES" sz="16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sz="16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sz="16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600" i="1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2"/>
                <a:r>
                  <a:rPr lang="en-US" sz="2000" dirty="0"/>
                  <a:t>M</a:t>
                </a:r>
                <a:r>
                  <a:rPr lang="es-ES" sz="2000" dirty="0" err="1"/>
                  <a:t>áquinas</a:t>
                </a:r>
                <a:r>
                  <a:rPr lang="es-ES" sz="2000" dirty="0"/>
                  <a:t> de Soporte Vectorial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1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1600" i="1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sz="1600" i="1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sz="1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16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sz="1600" i="1">
                        <a:latin typeface="Cambria Math" charset="0"/>
                      </a:rPr>
                      <m:t> </m:t>
                    </m:r>
                    <m:r>
                      <a:rPr lang="mr-IN" sz="1600" i="1">
                        <a:latin typeface="Cambria Math" charset="0"/>
                      </a:rPr>
                      <m:t>− </m:t>
                    </m:r>
                    <m:r>
                      <a:rPr lang="mr-IN" sz="1600" i="1">
                        <a:latin typeface="Cambria Math" charset="0"/>
                      </a:rPr>
                      <m:t>𝑏</m:t>
                    </m:r>
                    <m:r>
                      <a:rPr lang="mr-IN" sz="1600" i="1">
                        <a:latin typeface="Cambria Math" charset="0"/>
                      </a:rPr>
                      <m:t> = 0</m:t>
                    </m:r>
                  </m:oMath>
                </a14:m>
                <a:endParaRPr lang="es-ES" sz="1600" dirty="0" smtClean="0"/>
              </a:p>
              <a:p>
                <a:pPr lvl="1"/>
                <a:r>
                  <a:rPr lang="es-ES" sz="2000" dirty="0" smtClean="0"/>
                  <a:t>¿Cuáles son los parámetros y cuales los </a:t>
                </a:r>
                <a:r>
                  <a:rPr lang="es-ES" sz="2000" dirty="0" err="1" smtClean="0"/>
                  <a:t>hiperparámetros</a:t>
                </a:r>
                <a:r>
                  <a:rPr lang="es-ES" sz="2000" dirty="0" smtClean="0"/>
                  <a:t>?</a:t>
                </a:r>
                <a:endParaRPr lang="es-ES" sz="2000" dirty="0"/>
              </a:p>
              <a:p>
                <a:endParaRPr lang="es-ES" sz="2800" dirty="0" smtClean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Hiperpar</a:t>
            </a:r>
            <a:r>
              <a:rPr lang="es-ES" dirty="0" err="1" smtClean="0"/>
              <a:t>ámetro</a:t>
            </a:r>
            <a:endParaRPr lang="es-ES" dirty="0" smtClean="0"/>
          </a:p>
          <a:p>
            <a:pPr lvl="1"/>
            <a:r>
              <a:rPr lang="es-ES" dirty="0" smtClean="0"/>
              <a:t>Son parámetros que definen al modelo, mas no lo optimizan.</a:t>
            </a:r>
          </a:p>
          <a:p>
            <a:pPr lvl="1"/>
            <a:r>
              <a:rPr lang="es-ES" dirty="0" smtClean="0"/>
              <a:t>Son parámetros que no se optimizan dentro de el paso de optimización.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Ejemplos de </a:t>
                </a:r>
                <a:r>
                  <a:rPr lang="en-US" sz="2600" dirty="0" err="1"/>
                  <a:t>Modelos</a:t>
                </a:r>
                <a:endParaRPr lang="en-US" sz="2600" dirty="0"/>
              </a:p>
              <a:p>
                <a:pPr lvl="1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Lineal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i="1">
                        <a:latin typeface="Cambria Math" charset="0"/>
                      </a:rPr>
                      <m:t>𝑦</m:t>
                    </m:r>
                    <m:r>
                      <a:rPr lang="es-ES" sz="2200" i="1">
                        <a:latin typeface="Cambria Math" charset="0"/>
                      </a:rPr>
                      <m:t>=</m:t>
                    </m:r>
                    <m:r>
                      <a:rPr lang="es-ES" sz="22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200" dirty="0" smtClean="0"/>
              </a:p>
              <a:p>
                <a:pPr lvl="2"/>
                <a:r>
                  <a:rPr lang="en-US" sz="2200" dirty="0" err="1" smtClean="0"/>
                  <a:t>Aqui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los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hiperpar</a:t>
                </a:r>
                <a:r>
                  <a:rPr lang="es-ES" sz="2200" dirty="0" err="1" smtClean="0"/>
                  <a:t>ámetros</a:t>
                </a:r>
                <a:r>
                  <a:rPr lang="es-ES" sz="2200" dirty="0" smtClean="0"/>
                  <a:t> son A,B,C,D</a:t>
                </a:r>
                <a:endParaRPr lang="en-US" sz="2200" dirty="0"/>
              </a:p>
              <a:p>
                <a:pPr lvl="1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Logística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i="1">
                        <a:latin typeface="Cambria Math" charset="0"/>
                      </a:rPr>
                      <m:t>𝑦</m:t>
                    </m:r>
                    <m:r>
                      <a:rPr lang="es-ES" sz="22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sz="22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sz="22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200" i="1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 smtClean="0"/>
              </a:p>
              <a:p>
                <a:pPr lvl="2"/>
                <a:r>
                  <a:rPr lang="en-US" sz="2200" dirty="0" smtClean="0"/>
                  <a:t>Son A, B, C, D</a:t>
                </a:r>
                <a:endParaRPr lang="en-US" sz="2200" dirty="0"/>
              </a:p>
              <a:p>
                <a:pPr lvl="1"/>
                <a:r>
                  <a:rPr lang="en-US" sz="2000" dirty="0"/>
                  <a:t>M</a:t>
                </a:r>
                <a:r>
                  <a:rPr lang="es-ES" sz="2000" dirty="0" err="1"/>
                  <a:t>áquinas</a:t>
                </a:r>
                <a:r>
                  <a:rPr lang="es-ES" sz="2000" dirty="0"/>
                  <a:t> de Soporte Vectorial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2200" i="1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sz="2200" i="1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22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sz="2200" i="1">
                        <a:latin typeface="Cambria Math" charset="0"/>
                      </a:rPr>
                      <m:t> </m:t>
                    </m:r>
                    <m:r>
                      <a:rPr lang="mr-IN" sz="2200" i="1">
                        <a:latin typeface="Cambria Math" charset="0"/>
                      </a:rPr>
                      <m:t>− </m:t>
                    </m:r>
                    <m:r>
                      <a:rPr lang="mr-IN" sz="2200" i="1">
                        <a:latin typeface="Cambria Math" charset="0"/>
                      </a:rPr>
                      <m:t>𝑏</m:t>
                    </m:r>
                    <m:r>
                      <a:rPr lang="mr-IN" sz="2200" i="1">
                        <a:latin typeface="Cambria Math" charset="0"/>
                      </a:rPr>
                      <m:t> = 0</m:t>
                    </m:r>
                  </m:oMath>
                </a14:m>
                <a:endParaRPr lang="es-ES" sz="2200" dirty="0" smtClean="0"/>
              </a:p>
              <a:p>
                <a:pPr lvl="2"/>
                <a:r>
                  <a:rPr lang="es-ES" sz="2200" dirty="0" smtClean="0"/>
                  <a:t>Aquí es el vector w</a:t>
                </a:r>
                <a:endParaRPr lang="es-ES" sz="2200" dirty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 b="-7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</a:t>
            </a:r>
            <a:r>
              <a:rPr lang="es-ES" dirty="0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¿Qu</a:t>
            </a:r>
            <a:r>
              <a:rPr lang="es-ES" dirty="0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para </a:t>
            </a:r>
            <a:r>
              <a:rPr lang="en-US" dirty="0" err="1" smtClean="0"/>
              <a:t>seleccionar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hiperpar</a:t>
            </a:r>
            <a:r>
              <a:rPr lang="es-ES" dirty="0" err="1" smtClean="0"/>
              <a:t>ámetros</a:t>
            </a:r>
            <a:r>
              <a:rPr lang="es-ES" dirty="0" smtClean="0"/>
              <a:t> necesarios?</a:t>
            </a:r>
          </a:p>
          <a:p>
            <a:endParaRPr lang="es-ES" dirty="0"/>
          </a:p>
          <a:p>
            <a:r>
              <a:rPr lang="en-US" dirty="0" smtClean="0"/>
              <a:t>¿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creen</a:t>
            </a:r>
            <a:r>
              <a:rPr lang="en-US" dirty="0" smtClean="0"/>
              <a:t> </a:t>
            </a:r>
            <a:r>
              <a:rPr lang="en-US" dirty="0" err="1" smtClean="0"/>
              <a:t>ustedes</a:t>
            </a:r>
            <a:r>
              <a:rPr lang="en-US" dirty="0" smtClean="0"/>
              <a:t> que </a:t>
            </a:r>
            <a:r>
              <a:rPr lang="en-US" dirty="0" err="1" smtClean="0"/>
              <a:t>ser</a:t>
            </a:r>
            <a:r>
              <a:rPr lang="es-ES" dirty="0" err="1" smtClean="0"/>
              <a:t>ían</a:t>
            </a:r>
            <a:r>
              <a:rPr lang="es-ES" dirty="0" smtClean="0"/>
              <a:t> algunos criterios para seleccionar </a:t>
            </a:r>
            <a:r>
              <a:rPr lang="es-ES" dirty="0" err="1" smtClean="0"/>
              <a:t>hiperparámetros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Navaja</a:t>
            </a:r>
            <a:r>
              <a:rPr lang="en-US" dirty="0" smtClean="0"/>
              <a:t> de Occam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El principio de la </a:t>
            </a:r>
            <a:r>
              <a:rPr lang="en-US" sz="2800" dirty="0" err="1" smtClean="0"/>
              <a:t>navaja</a:t>
            </a:r>
            <a:r>
              <a:rPr lang="en-US" sz="2800" dirty="0" smtClean="0"/>
              <a:t> de Occam </a:t>
            </a:r>
            <a:r>
              <a:rPr lang="en-US" sz="2800" dirty="0" err="1" smtClean="0"/>
              <a:t>nos</a:t>
            </a:r>
            <a:r>
              <a:rPr lang="en-US" sz="2800" dirty="0" smtClean="0"/>
              <a:t> dice que lo </a:t>
            </a:r>
            <a:r>
              <a:rPr lang="en-US" sz="2800" dirty="0" err="1" smtClean="0"/>
              <a:t>mejor</a:t>
            </a:r>
            <a:r>
              <a:rPr lang="en-US" sz="2800" dirty="0" smtClean="0"/>
              <a:t> </a:t>
            </a:r>
            <a:r>
              <a:rPr lang="en-US" sz="2800" dirty="0" err="1" smtClean="0"/>
              <a:t>siempre</a:t>
            </a:r>
            <a:r>
              <a:rPr lang="en-US" sz="2800" dirty="0" smtClean="0"/>
              <a:t> </a:t>
            </a:r>
            <a:r>
              <a:rPr lang="en-US" sz="2800" dirty="0" err="1" smtClean="0"/>
              <a:t>es</a:t>
            </a:r>
            <a:r>
              <a:rPr lang="en-US" sz="2800" dirty="0" smtClean="0"/>
              <a:t> la </a:t>
            </a:r>
            <a:r>
              <a:rPr lang="en-US" sz="2800" dirty="0" err="1" smtClean="0"/>
              <a:t>respuesta</a:t>
            </a:r>
            <a:r>
              <a:rPr lang="en-US" sz="2800" dirty="0" smtClean="0"/>
              <a:t> m</a:t>
            </a:r>
            <a:r>
              <a:rPr lang="es-ES" sz="2800" dirty="0" err="1" smtClean="0"/>
              <a:t>ás</a:t>
            </a:r>
            <a:r>
              <a:rPr lang="es-ES" sz="2800" dirty="0" smtClean="0"/>
              <a:t> simple.</a:t>
            </a:r>
          </a:p>
          <a:p>
            <a:r>
              <a:rPr lang="es-ES" sz="2800" dirty="0" smtClean="0"/>
              <a:t>Ejemplos:</a:t>
            </a:r>
          </a:p>
          <a:p>
            <a:pPr lvl="1"/>
            <a:r>
              <a:rPr lang="es-ES" sz="2000" dirty="0" smtClean="0"/>
              <a:t>Si un equipo pierde un partido, fue por que extraterrestres los obligaron, o simplemente por que no son tan buenos?</a:t>
            </a:r>
          </a:p>
          <a:p>
            <a:pPr lvl="1"/>
            <a:r>
              <a:rPr lang="es-ES" sz="2000" dirty="0" smtClean="0"/>
              <a:t>Si me encontré una moneda en la calle, es por que alguien la dejo ahí con el interés de que la encontrara, o por que a alguien se le perdió?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Navaja</a:t>
            </a:r>
            <a:r>
              <a:rPr lang="en-US" dirty="0" smtClean="0"/>
              <a:t> de Occam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se traduce eso a un modelo?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decimos que un modelo es simple?</a:t>
            </a:r>
          </a:p>
          <a:p>
            <a:endParaRPr lang="es-ES" dirty="0"/>
          </a:p>
          <a:p>
            <a:r>
              <a:rPr lang="es-ES" dirty="0" smtClean="0"/>
              <a:t>¿por qué un modelo simple sería preferible?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Creación de Valor a través de modelos de ML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que </a:t>
            </a:r>
            <a:r>
              <a:rPr lang="en-US" dirty="0" err="1" smtClean="0"/>
              <a:t>definimos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valor: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el principal </a:t>
            </a:r>
            <a:r>
              <a:rPr lang="en-US" dirty="0" err="1" smtClean="0"/>
              <a:t>objetivo</a:t>
            </a:r>
            <a:r>
              <a:rPr lang="en-US" dirty="0" smtClean="0"/>
              <a:t> de un </a:t>
            </a:r>
            <a:r>
              <a:rPr lang="en-US" dirty="0" err="1" smtClean="0"/>
              <a:t>negocio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Crear</a:t>
            </a:r>
            <a:r>
              <a:rPr lang="en-US" dirty="0" smtClean="0"/>
              <a:t> valor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endParaRPr lang="en-US" dirty="0" smtClean="0"/>
          </a:p>
          <a:p>
            <a:pPr lvl="2"/>
            <a:r>
              <a:rPr lang="en-US" dirty="0" err="1" smtClean="0"/>
              <a:t>Crear</a:t>
            </a:r>
            <a:r>
              <a:rPr lang="en-US" dirty="0" smtClean="0"/>
              <a:t> valor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accionistas</a:t>
            </a:r>
            <a:r>
              <a:rPr lang="en-US" dirty="0" smtClean="0"/>
              <a:t> o </a:t>
            </a:r>
            <a:r>
              <a:rPr lang="en-US" dirty="0" err="1" smtClean="0"/>
              <a:t>dueños</a:t>
            </a:r>
            <a:r>
              <a:rPr lang="en-US" dirty="0" smtClean="0"/>
              <a:t>.</a:t>
            </a:r>
            <a:endParaRPr lang="es-E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0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</a:t>
            </a:r>
            <a:r>
              <a:rPr lang="en-US" dirty="0" smtClean="0"/>
              <a:t>n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s-ES" dirty="0" err="1" smtClean="0"/>
              <a:t>ómo</a:t>
            </a:r>
            <a:r>
              <a:rPr lang="es-ES" dirty="0" smtClean="0"/>
              <a:t> un modelo de Machine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puee</a:t>
            </a:r>
            <a:r>
              <a:rPr lang="es-ES" dirty="0" smtClean="0"/>
              <a:t> ayudar a crear valor?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Paradigma Fundamental de Machine </a:t>
            </a:r>
            <a:r>
              <a:rPr lang="es-ES" sz="3600" dirty="0" err="1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Learning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Apoyo</a:t>
            </a:r>
            <a:r>
              <a:rPr lang="en-US" dirty="0" smtClean="0"/>
              <a:t> de </a:t>
            </a:r>
            <a:r>
              <a:rPr lang="en-US" dirty="0" err="1" smtClean="0"/>
              <a:t>mandos</a:t>
            </a:r>
            <a:r>
              <a:rPr lang="en-US" dirty="0" smtClean="0"/>
              <a:t> </a:t>
            </a:r>
            <a:r>
              <a:rPr lang="en-US" dirty="0" err="1" smtClean="0"/>
              <a:t>superiores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buena</a:t>
            </a:r>
            <a:r>
              <a:rPr lang="en-US" dirty="0" smtClean="0"/>
              <a:t> </a:t>
            </a:r>
            <a:r>
              <a:rPr lang="es-ES" dirty="0" smtClean="0"/>
              <a:t>área de Ciencia de Datos debe tener apoyo constante de los mandos altos.</a:t>
            </a:r>
          </a:p>
          <a:p>
            <a:pPr lvl="1"/>
            <a:r>
              <a:rPr lang="es-ES" dirty="0" smtClean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Alineamiento</a:t>
            </a:r>
            <a:r>
              <a:rPr lang="en-US" dirty="0" smtClean="0"/>
              <a:t> con las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s-ES" dirty="0" smtClean="0"/>
              <a:t>áreas.</a:t>
            </a:r>
          </a:p>
          <a:p>
            <a:pPr lvl="1"/>
            <a:r>
              <a:rPr lang="es-ES" dirty="0" smtClean="0"/>
              <a:t>Traspasar las ganancias logradas en el área de Ciencia de Datos a las otras.</a:t>
            </a:r>
          </a:p>
          <a:p>
            <a:pPr lvl="1"/>
            <a:r>
              <a:rPr lang="es-ES" dirty="0" smtClean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predecir</a:t>
            </a:r>
            <a:r>
              <a:rPr lang="en-US" dirty="0" smtClean="0"/>
              <a:t> las </a:t>
            </a:r>
            <a:r>
              <a:rPr lang="en-US" dirty="0" err="1" smtClean="0"/>
              <a:t>ventas</a:t>
            </a:r>
            <a:r>
              <a:rPr lang="en-US" dirty="0" smtClean="0"/>
              <a:t> </a:t>
            </a:r>
            <a:r>
              <a:rPr lang="en-US" dirty="0" err="1" smtClean="0"/>
              <a:t>totales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concierto</a:t>
            </a:r>
            <a:r>
              <a:rPr lang="en-US" dirty="0" smtClean="0"/>
              <a:t>. (Revenue)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predecir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paros</a:t>
            </a:r>
            <a:r>
              <a:rPr lang="en-US" dirty="0" smtClean="0"/>
              <a:t> no </a:t>
            </a:r>
            <a:r>
              <a:rPr lang="en-US" dirty="0" err="1" smtClean="0"/>
              <a:t>planeados</a:t>
            </a:r>
            <a:r>
              <a:rPr lang="en-US" dirty="0" smtClean="0"/>
              <a:t> (</a:t>
            </a:r>
            <a:r>
              <a:rPr lang="en-US" dirty="0" err="1" smtClean="0"/>
              <a:t>Costo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productos</a:t>
            </a:r>
            <a:r>
              <a:rPr lang="en-US" dirty="0" smtClean="0"/>
              <a:t> (Valor)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Métodos Supervisados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8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37977"/>
            <a:ext cx="4484687" cy="29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Mensaje 1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sp>
        <p:nvSpPr>
          <p:cNvPr id="7" name="Content Placeholder 2"/>
          <p:cNvSpPr>
            <a:spLocks noGrp="1"/>
          </p:cNvSpPr>
          <p:nvPr>
            <p:ph type="body" idx="1"/>
          </p:nvPr>
        </p:nvSpPr>
        <p:spPr>
          <a:xfrm>
            <a:off x="1267325" y="1588167"/>
            <a:ext cx="6176211" cy="2630905"/>
          </a:xfr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algn="ctr"/>
            <a:r>
              <a:rPr lang="en-US" sz="2800" dirty="0" smtClean="0"/>
              <a:t>Mafia</a:t>
            </a:r>
            <a:endParaRPr lang="en-US" sz="2800" dirty="0"/>
          </a:p>
          <a:p>
            <a:pPr algn="ctr"/>
            <a:r>
              <a:rPr lang="en-US" sz="2800" dirty="0" err="1" smtClean="0"/>
              <a:t>Poder</a:t>
            </a:r>
            <a:r>
              <a:rPr lang="en-US" sz="2800" dirty="0" smtClean="0"/>
              <a:t> </a:t>
            </a:r>
          </a:p>
          <a:p>
            <a:pPr algn="ctr"/>
            <a:r>
              <a:rPr lang="en-US" sz="2800" dirty="0" err="1" smtClean="0"/>
              <a:t>Corrupción</a:t>
            </a:r>
            <a:endParaRPr lang="en-US" sz="2800" dirty="0" smtClean="0"/>
          </a:p>
          <a:p>
            <a:pPr algn="ctr"/>
            <a:r>
              <a:rPr lang="en-US" sz="2800" dirty="0" smtClean="0"/>
              <a:t>Complot</a:t>
            </a:r>
          </a:p>
          <a:p>
            <a:pPr algn="ctr"/>
            <a:r>
              <a:rPr lang="en-US" sz="2800" dirty="0" smtClean="0"/>
              <a:t>México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9536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Mensaje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354981" y="1357836"/>
            <a:ext cx="6224337" cy="2564459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dirty="0" err="1"/>
              <a:t>Gol</a:t>
            </a:r>
            <a:endParaRPr lang="en-US" dirty="0"/>
          </a:p>
          <a:p>
            <a:pPr algn="ctr"/>
            <a:r>
              <a:rPr lang="en-US" dirty="0"/>
              <a:t>México</a:t>
            </a:r>
          </a:p>
          <a:p>
            <a:pPr algn="ctr"/>
            <a:r>
              <a:rPr lang="en-US" dirty="0" err="1"/>
              <a:t>Tirititito</a:t>
            </a:r>
            <a:endParaRPr lang="en-US" dirty="0"/>
          </a:p>
          <a:p>
            <a:pPr algn="ctr"/>
            <a:r>
              <a:rPr lang="en-US" dirty="0" err="1"/>
              <a:t>Fútbol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51724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 supieron 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Las palabras </a:t>
            </a:r>
            <a:r>
              <a:rPr lang="en-US" sz="2000" dirty="0" err="1"/>
              <a:t>están</a:t>
            </a:r>
            <a:r>
              <a:rPr lang="en-US" sz="2000" dirty="0"/>
              <a:t> </a:t>
            </a:r>
            <a:r>
              <a:rPr lang="en-US" sz="2000" dirty="0" err="1"/>
              <a:t>asociadas</a:t>
            </a:r>
            <a:r>
              <a:rPr lang="en-US" sz="2000" dirty="0"/>
              <a:t> a </a:t>
            </a:r>
            <a:r>
              <a:rPr lang="en-US" sz="2000" dirty="0" err="1"/>
              <a:t>cada</a:t>
            </a:r>
            <a:r>
              <a:rPr lang="en-US" sz="2000" dirty="0"/>
              <a:t> persona</a:t>
            </a:r>
          </a:p>
          <a:p>
            <a:endParaRPr lang="en-US" sz="2000" dirty="0"/>
          </a:p>
          <a:p>
            <a:r>
              <a:rPr lang="en-US" sz="2000" dirty="0"/>
              <a:t>Su </a:t>
            </a:r>
            <a:r>
              <a:rPr lang="en-US" sz="2000" dirty="0" err="1"/>
              <a:t>cerebro</a:t>
            </a:r>
            <a:r>
              <a:rPr lang="en-US" sz="2000" dirty="0"/>
              <a:t> </a:t>
            </a:r>
            <a:r>
              <a:rPr lang="en-US" sz="2000" dirty="0" err="1"/>
              <a:t>correlaciona</a:t>
            </a:r>
            <a:r>
              <a:rPr lang="en-US" sz="2000" dirty="0"/>
              <a:t> las palabras con las personas.</a:t>
            </a:r>
          </a:p>
          <a:p>
            <a:endParaRPr lang="en-US" sz="2000" dirty="0"/>
          </a:p>
          <a:p>
            <a:r>
              <a:rPr lang="en-US" sz="2000" dirty="0"/>
              <a:t>Su </a:t>
            </a:r>
            <a:r>
              <a:rPr lang="en-US" sz="2000" dirty="0" err="1"/>
              <a:t>cerebro</a:t>
            </a:r>
            <a:r>
              <a:rPr lang="en-US" sz="2000" dirty="0"/>
              <a:t> </a:t>
            </a:r>
            <a:r>
              <a:rPr lang="en-US" sz="2000" dirty="0" err="1"/>
              <a:t>calcula</a:t>
            </a:r>
            <a:r>
              <a:rPr lang="en-US" sz="2000" dirty="0"/>
              <a:t> las </a:t>
            </a:r>
            <a:r>
              <a:rPr lang="en-US" sz="2000" dirty="0" err="1"/>
              <a:t>probabilidades</a:t>
            </a:r>
            <a:r>
              <a:rPr lang="en-US" sz="2000" dirty="0"/>
              <a:t> </a:t>
            </a:r>
            <a:r>
              <a:rPr lang="en-US" sz="2000" dirty="0" err="1"/>
              <a:t>conjuntas</a:t>
            </a:r>
            <a:r>
              <a:rPr lang="en-US" sz="2000" dirty="0"/>
              <a:t> de que la persona </a:t>
            </a:r>
            <a:r>
              <a:rPr lang="en-US" sz="2000" dirty="0" err="1"/>
              <a:t>esté</a:t>
            </a:r>
            <a:r>
              <a:rPr lang="en-US" sz="2000" dirty="0"/>
              <a:t> </a:t>
            </a:r>
            <a:r>
              <a:rPr lang="en-US" sz="2000" dirty="0" err="1"/>
              <a:t>asociada</a:t>
            </a:r>
            <a:r>
              <a:rPr lang="en-US" sz="2000" dirty="0"/>
              <a:t> al </a:t>
            </a:r>
            <a:r>
              <a:rPr lang="en-US" sz="2000" dirty="0" err="1"/>
              <a:t>mensaje</a:t>
            </a:r>
            <a:r>
              <a:rPr lang="en-US" sz="2000" dirty="0"/>
              <a:t>.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9705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</a:t>
            </a:r>
            <a:r>
              <a:rPr lang="en-US" dirty="0" err="1" smtClean="0"/>
              <a:t>Supervisado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Set de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etiquetados</a:t>
            </a:r>
            <a:endParaRPr lang="en-US" dirty="0" smtClean="0"/>
          </a:p>
          <a:p>
            <a:pPr lvl="1"/>
            <a:r>
              <a:rPr lang="en-US" dirty="0" smtClean="0"/>
              <a:t>Set de emails con spam/not spam.</a:t>
            </a:r>
          </a:p>
          <a:p>
            <a:pPr lvl="1"/>
            <a:r>
              <a:rPr lang="en-US" dirty="0" smtClean="0"/>
              <a:t>Reviews de Amazon (</a:t>
            </a:r>
            <a:r>
              <a:rPr lang="en-US" dirty="0" err="1" smtClean="0"/>
              <a:t>Estrellas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Facebook like/not like.</a:t>
            </a:r>
          </a:p>
          <a:p>
            <a:pPr lvl="1"/>
            <a:r>
              <a:rPr lang="en-US" dirty="0" smtClean="0"/>
              <a:t>Stock Market - &gt; </a:t>
            </a:r>
            <a:r>
              <a:rPr lang="en-US" dirty="0" err="1" smtClean="0"/>
              <a:t>Volumen</a:t>
            </a:r>
            <a:endParaRPr lang="en-US" dirty="0" smtClean="0"/>
          </a:p>
          <a:p>
            <a:r>
              <a:rPr lang="en-US" dirty="0" err="1" smtClean="0"/>
              <a:t>Algoritmo</a:t>
            </a:r>
            <a:endParaRPr lang="en-US" dirty="0" smtClean="0"/>
          </a:p>
          <a:p>
            <a:pPr lvl="1"/>
            <a:r>
              <a:rPr lang="en-US" dirty="0" err="1" smtClean="0"/>
              <a:t>Regresión</a:t>
            </a:r>
            <a:r>
              <a:rPr lang="en-US" dirty="0" smtClean="0"/>
              <a:t> Lineal</a:t>
            </a:r>
          </a:p>
          <a:p>
            <a:pPr lvl="1"/>
            <a:r>
              <a:rPr lang="en-US" dirty="0" err="1" smtClean="0"/>
              <a:t>Regresión</a:t>
            </a:r>
            <a:r>
              <a:rPr lang="en-US" dirty="0" smtClean="0"/>
              <a:t> </a:t>
            </a:r>
            <a:r>
              <a:rPr lang="en-US" dirty="0" err="1" smtClean="0"/>
              <a:t>Logística</a:t>
            </a:r>
            <a:endParaRPr lang="en-US" dirty="0" smtClean="0"/>
          </a:p>
          <a:p>
            <a:pPr lvl="1"/>
            <a:r>
              <a:rPr lang="en-US" dirty="0" err="1" smtClean="0"/>
              <a:t>Maquinas</a:t>
            </a:r>
            <a:r>
              <a:rPr lang="en-US" dirty="0" smtClean="0"/>
              <a:t> de </a:t>
            </a:r>
            <a:r>
              <a:rPr lang="en-US" dirty="0" err="1" smtClean="0"/>
              <a:t>Soporte</a:t>
            </a:r>
            <a:r>
              <a:rPr lang="en-US" dirty="0" smtClean="0"/>
              <a:t> </a:t>
            </a:r>
            <a:r>
              <a:rPr lang="en-US" dirty="0" err="1" smtClean="0"/>
              <a:t>Vectorial</a:t>
            </a:r>
            <a:endParaRPr lang="en-US" dirty="0" smtClean="0"/>
          </a:p>
          <a:p>
            <a:pPr lvl="1"/>
            <a:r>
              <a:rPr lang="en-US" dirty="0" smtClean="0"/>
              <a:t>Deep Learning (Neural Networks and Convolutional NN)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412183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/>
          <p:cNvGrpSpPr/>
          <p:nvPr/>
        </p:nvGrpSpPr>
        <p:grpSpPr>
          <a:xfrm>
            <a:off x="1683646" y="1234369"/>
            <a:ext cx="5659694" cy="2220359"/>
            <a:chOff x="733217" y="1261371"/>
            <a:chExt cx="6579491" cy="2217298"/>
          </a:xfrm>
        </p:grpSpPr>
        <p:sp>
          <p:nvSpPr>
            <p:cNvPr id="4" name="TextBox 3"/>
            <p:cNvSpPr txBox="1"/>
            <p:nvPr/>
          </p:nvSpPr>
          <p:spPr>
            <a:xfrm>
              <a:off x="1677744" y="1261371"/>
              <a:ext cx="3019273" cy="33424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1575" b="1" dirty="0" err="1">
                  <a:ln/>
                  <a:solidFill>
                    <a:schemeClr val="accent3"/>
                  </a:solidFill>
                </a:rPr>
                <a:t>Aprendizaje</a:t>
              </a:r>
              <a:r>
                <a:rPr lang="en-US" sz="1575" b="1" dirty="0">
                  <a:ln/>
                  <a:solidFill>
                    <a:schemeClr val="accent3"/>
                  </a:solidFill>
                </a:rPr>
                <a:t> </a:t>
              </a:r>
              <a:r>
                <a:rPr lang="en-US" sz="1575" b="1" dirty="0" err="1">
                  <a:ln/>
                  <a:solidFill>
                    <a:schemeClr val="accent3"/>
                  </a:solidFill>
                </a:rPr>
                <a:t>Supervisado</a:t>
              </a:r>
              <a:endParaRPr lang="en-US" sz="1575" b="1" dirty="0">
                <a:ln/>
                <a:solidFill>
                  <a:schemeClr val="accent3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28779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Data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3217" y="2579923"/>
              <a:ext cx="906044" cy="24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Mail Inbox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076935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Labels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175233" y="262599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903199" y="290031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419835" y="2984893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047217" y="3172345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24" name="Plus 23"/>
            <p:cNvSpPr/>
            <p:nvPr/>
          </p:nvSpPr>
          <p:spPr>
            <a:xfrm>
              <a:off x="1510007" y="1979053"/>
              <a:ext cx="466344" cy="466344"/>
            </a:xfrm>
            <a:prstGeom prst="mathPlu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31" name="Group 30"/>
            <p:cNvGrpSpPr/>
            <p:nvPr/>
          </p:nvGrpSpPr>
          <p:grpSpPr>
            <a:xfrm>
              <a:off x="828779" y="2834017"/>
              <a:ext cx="859536" cy="644652"/>
              <a:chOff x="755904" y="2718816"/>
              <a:chExt cx="1146048" cy="859536"/>
            </a:xfrm>
          </p:grpSpPr>
          <p:grpSp>
            <p:nvGrpSpPr>
              <p:cNvPr id="29" name="Group 28"/>
              <p:cNvGrpSpPr/>
              <p:nvPr/>
            </p:nvGrpSpPr>
            <p:grpSpPr>
              <a:xfrm>
                <a:off x="755904" y="2718816"/>
                <a:ext cx="688848" cy="402336"/>
                <a:chOff x="1169463" y="3439114"/>
                <a:chExt cx="688848" cy="402336"/>
              </a:xfrm>
            </p:grpSpPr>
            <p:sp>
              <p:nvSpPr>
                <p:cNvPr id="7" name="Rectangle 6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1026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" name="Straight Connector 25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Straight Connector 27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/>
              <p:cNvGrpSpPr/>
              <p:nvPr/>
            </p:nvGrpSpPr>
            <p:grpSpPr>
              <a:xfrm>
                <a:off x="908304" y="28712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3" name="Rectangle 32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4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8" name="Group 37"/>
              <p:cNvGrpSpPr/>
              <p:nvPr/>
            </p:nvGrpSpPr>
            <p:grpSpPr>
              <a:xfrm>
                <a:off x="1060704" y="30236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9" name="Rectangle 38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0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1" name="Straight Connector 40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Straight Connector 42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/>
              <p:cNvGrpSpPr/>
              <p:nvPr/>
            </p:nvGrpSpPr>
            <p:grpSpPr>
              <a:xfrm>
                <a:off x="1213104" y="3176016"/>
                <a:ext cx="688848" cy="402336"/>
                <a:chOff x="1169463" y="3439114"/>
                <a:chExt cx="688848" cy="402336"/>
              </a:xfrm>
            </p:grpSpPr>
            <p:sp>
              <p:nvSpPr>
                <p:cNvPr id="45" name="Rectangle 44"/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6" name="Picture 2" descr="http://upload.wikimedia.org/wikipedia/en/0/0a/Gmail_logo.png"/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7" name="Straight Connector 46"/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Connector 47"/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Connector 48"/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0" name="Right Arrow 49"/>
            <p:cNvSpPr/>
            <p:nvPr/>
          </p:nvSpPr>
          <p:spPr>
            <a:xfrm>
              <a:off x="2867892" y="2034956"/>
              <a:ext cx="843742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3849625" y="1919143"/>
              <a:ext cx="1553648" cy="58616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Algorithm</a:t>
              </a:r>
            </a:p>
            <a:p>
              <a:pPr algn="ctr"/>
              <a:r>
                <a:rPr lang="en-US" sz="675" dirty="0"/>
                <a:t>(Naïve Bayes, Deep Nets, SVMs, Logistic Regression)</a:t>
              </a:r>
            </a:p>
          </p:txBody>
        </p:sp>
        <p:sp>
          <p:nvSpPr>
            <p:cNvPr id="53" name="Right Arrow 52"/>
            <p:cNvSpPr/>
            <p:nvPr/>
          </p:nvSpPr>
          <p:spPr>
            <a:xfrm>
              <a:off x="5541266" y="2029911"/>
              <a:ext cx="385710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6412489" y="1604334"/>
              <a:ext cx="516636" cy="301752"/>
              <a:chOff x="1169463" y="3439114"/>
              <a:chExt cx="688848" cy="402336"/>
            </a:xfrm>
          </p:grpSpPr>
          <p:sp>
            <p:nvSpPr>
              <p:cNvPr id="60" name="Rectangle 59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61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2" name="Straight Connector 61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80" name="Rectangle 79"/>
            <p:cNvSpPr/>
            <p:nvPr/>
          </p:nvSpPr>
          <p:spPr>
            <a:xfrm>
              <a:off x="6384277" y="2206311"/>
              <a:ext cx="573059" cy="29249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System</a:t>
              </a:r>
            </a:p>
          </p:txBody>
        </p:sp>
        <p:sp>
          <p:nvSpPr>
            <p:cNvPr id="81" name="Right Arrow 80"/>
            <p:cNvSpPr/>
            <p:nvPr/>
          </p:nvSpPr>
          <p:spPr>
            <a:xfrm rot="5400000">
              <a:off x="6526775" y="1979371"/>
              <a:ext cx="240573" cy="1733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51" name="Left-Up Arrow 50"/>
            <p:cNvSpPr/>
            <p:nvPr/>
          </p:nvSpPr>
          <p:spPr>
            <a:xfrm rot="13500000">
              <a:off x="6358271" y="2589443"/>
              <a:ext cx="577581" cy="577581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966616" y="3021469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6796072" y="3036016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</p:grpSp>
      <p:sp>
        <p:nvSpPr>
          <p:cNvPr id="85" name="TextBox 84"/>
          <p:cNvSpPr txBox="1"/>
          <p:nvPr/>
        </p:nvSpPr>
        <p:spPr>
          <a:xfrm>
            <a:off x="2298106" y="3982864"/>
            <a:ext cx="37369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Spam</a:t>
            </a:r>
            <a:r>
              <a:rPr lang="en-US" sz="1050" dirty="0"/>
              <a:t>: </a:t>
            </a:r>
            <a:r>
              <a:rPr lang="en-US" sz="1050" dirty="0" err="1" smtClean="0"/>
              <a:t>Oferta</a:t>
            </a:r>
            <a:r>
              <a:rPr lang="en-US" sz="1050" dirty="0" smtClean="0"/>
              <a:t>, </a:t>
            </a:r>
            <a:r>
              <a:rPr lang="en-US" sz="1050" dirty="0"/>
              <a:t>Viagra, medicine, Free, Conference in China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2298106" y="4375433"/>
            <a:ext cx="34724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Not Spam</a:t>
            </a:r>
            <a:r>
              <a:rPr lang="en-US" sz="1050" dirty="0"/>
              <a:t>: UP, Machine Learning, </a:t>
            </a:r>
            <a:r>
              <a:rPr lang="en-US" sz="1050" dirty="0" err="1"/>
              <a:t>Evento</a:t>
            </a:r>
            <a:r>
              <a:rPr lang="en-US" sz="1050" dirty="0"/>
              <a:t>, Mia</a:t>
            </a:r>
            <a:r>
              <a:rPr lang="en-US" sz="1050" dirty="0" smtClean="0"/>
              <a:t>, Emma</a:t>
            </a:r>
            <a:endParaRPr lang="en-US" sz="1050" dirty="0"/>
          </a:p>
        </p:txBody>
      </p:sp>
      <p:sp>
        <p:nvSpPr>
          <p:cNvPr id="87" name="TextBox 86"/>
          <p:cNvSpPr txBox="1"/>
          <p:nvPr/>
        </p:nvSpPr>
        <p:spPr>
          <a:xfrm>
            <a:off x="1837899" y="3454727"/>
            <a:ext cx="5036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  <a:p>
            <a:r>
              <a:rPr lang="en-US" sz="1050" dirty="0" err="1"/>
              <a:t>Cada</a:t>
            </a:r>
            <a:r>
              <a:rPr lang="en-US" sz="1050" dirty="0"/>
              <a:t> </a:t>
            </a:r>
            <a:r>
              <a:rPr lang="en-US" sz="1050" dirty="0" err="1"/>
              <a:t>categoría</a:t>
            </a:r>
            <a:r>
              <a:rPr lang="en-US" sz="1050" dirty="0"/>
              <a:t> </a:t>
            </a:r>
            <a:r>
              <a:rPr lang="en-US" sz="1050" dirty="0" err="1"/>
              <a:t>tendrá</a:t>
            </a:r>
            <a:r>
              <a:rPr lang="en-US" sz="1050" dirty="0"/>
              <a:t> features que lo van a </a:t>
            </a:r>
            <a:r>
              <a:rPr lang="en-US" sz="1050" dirty="0" err="1"/>
              <a:t>caracterizar</a:t>
            </a:r>
            <a:endParaRPr lang="en-US" sz="105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920377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Paradigma Fundamental de Machine </a:t>
            </a:r>
            <a:r>
              <a:rPr lang="es-ES" dirty="0" err="1" smtClean="0"/>
              <a:t>Learning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 smtClean="0"/>
              <a:t>Modelo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Relación entre los datos y la variable objetivo que tenemos.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Por lo general es una ecuación matemática.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Desde los modelos más básicos hasta los más complejos, el modelo es la piedra </a:t>
            </a:r>
            <a:r>
              <a:rPr lang="es-ES" dirty="0" err="1" smtClean="0"/>
              <a:t>fudnamental</a:t>
            </a:r>
            <a:r>
              <a:rPr lang="es-ES" dirty="0" smtClean="0"/>
              <a:t> en Machine </a:t>
            </a:r>
            <a:r>
              <a:rPr lang="es-ES" dirty="0" err="1" smtClean="0"/>
              <a:t>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de </a:t>
            </a:r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Cross Validation</a:t>
            </a:r>
          </a:p>
          <a:p>
            <a:pPr lvl="1"/>
            <a:r>
              <a:rPr lang="en-US" sz="1400" dirty="0" err="1"/>
              <a:t>Prevenir</a:t>
            </a:r>
            <a:r>
              <a:rPr lang="en-US" sz="1400" dirty="0"/>
              <a:t> overfitting.</a:t>
            </a:r>
          </a:p>
          <a:p>
            <a:pPr lvl="1"/>
            <a:r>
              <a:rPr lang="en-US" sz="1400" dirty="0" err="1"/>
              <a:t>Encontrar</a:t>
            </a:r>
            <a:r>
              <a:rPr lang="en-US" sz="1400" dirty="0"/>
              <a:t> el major set de </a:t>
            </a:r>
            <a:r>
              <a:rPr lang="en-US" sz="1400" dirty="0" err="1"/>
              <a:t>parámetros</a:t>
            </a:r>
            <a:r>
              <a:rPr lang="en-US" sz="1400" dirty="0"/>
              <a:t>.</a:t>
            </a:r>
          </a:p>
          <a:p>
            <a:endParaRPr lang="en-US" sz="1800" dirty="0"/>
          </a:p>
          <a:p>
            <a:r>
              <a:rPr lang="en-US" sz="1800" dirty="0"/>
              <a:t>Bias-Variance Analysis</a:t>
            </a:r>
          </a:p>
          <a:p>
            <a:pPr lvl="1"/>
            <a:r>
              <a:rPr lang="en-US" sz="1400" i="1" dirty="0"/>
              <a:t>“The needs of the Many outweigh the needs of the few”</a:t>
            </a:r>
          </a:p>
          <a:p>
            <a:pPr lvl="2"/>
            <a:r>
              <a:rPr lang="en-US" sz="1200" i="1" dirty="0"/>
              <a:t>Spock</a:t>
            </a:r>
          </a:p>
          <a:p>
            <a:pPr lvl="1"/>
            <a:r>
              <a:rPr lang="en-US" sz="1400" dirty="0"/>
              <a:t>No le </a:t>
            </a:r>
            <a:r>
              <a:rPr lang="en-US" sz="1400" dirty="0" err="1"/>
              <a:t>quieres</a:t>
            </a:r>
            <a:r>
              <a:rPr lang="en-US" sz="1400" dirty="0"/>
              <a:t> </a:t>
            </a:r>
            <a:r>
              <a:rPr lang="en-US" sz="1400" dirty="0" err="1"/>
              <a:t>decir</a:t>
            </a:r>
            <a:r>
              <a:rPr lang="en-US" sz="1400" dirty="0"/>
              <a:t> a </a:t>
            </a:r>
            <a:r>
              <a:rPr lang="en-US" sz="1400" dirty="0" err="1"/>
              <a:t>alguien</a:t>
            </a:r>
            <a:r>
              <a:rPr lang="en-US" sz="1400" dirty="0"/>
              <a:t> que </a:t>
            </a:r>
            <a:r>
              <a:rPr lang="en-US" sz="1400" dirty="0" err="1"/>
              <a:t>tiene</a:t>
            </a:r>
            <a:r>
              <a:rPr lang="en-US" sz="1400" dirty="0"/>
              <a:t> cancer, </a:t>
            </a:r>
            <a:r>
              <a:rPr lang="en-US" sz="1400" dirty="0" err="1"/>
              <a:t>pero</a:t>
            </a:r>
            <a:r>
              <a:rPr lang="en-US" sz="1400" dirty="0"/>
              <a:t> </a:t>
            </a:r>
            <a:r>
              <a:rPr lang="en-US" sz="1400" b="1" dirty="0" err="1"/>
              <a:t>en</a:t>
            </a:r>
            <a:r>
              <a:rPr lang="en-US" sz="1400" b="1" dirty="0"/>
              <a:t> </a:t>
            </a:r>
            <a:r>
              <a:rPr lang="en-US" sz="1400" b="1" dirty="0" err="1"/>
              <a:t>verdad</a:t>
            </a:r>
            <a:r>
              <a:rPr lang="en-US" sz="1400" dirty="0"/>
              <a:t> no le </a:t>
            </a:r>
            <a:r>
              <a:rPr lang="en-US" sz="1400" dirty="0" err="1"/>
              <a:t>quieres</a:t>
            </a:r>
            <a:r>
              <a:rPr lang="en-US" sz="1400" dirty="0"/>
              <a:t> </a:t>
            </a:r>
            <a:r>
              <a:rPr lang="en-US" sz="1400" dirty="0" err="1"/>
              <a:t>decir</a:t>
            </a:r>
            <a:r>
              <a:rPr lang="en-US" sz="1400" dirty="0"/>
              <a:t> a </a:t>
            </a:r>
            <a:r>
              <a:rPr lang="en-US" sz="1400" dirty="0" err="1"/>
              <a:t>alquien</a:t>
            </a:r>
            <a:r>
              <a:rPr lang="en-US" sz="1400" dirty="0"/>
              <a:t> que no </a:t>
            </a:r>
            <a:r>
              <a:rPr lang="en-US" sz="1400" dirty="0" err="1"/>
              <a:t>tiene</a:t>
            </a:r>
            <a:r>
              <a:rPr lang="en-US" sz="1400" dirty="0"/>
              <a:t>, </a:t>
            </a:r>
            <a:r>
              <a:rPr lang="en-US" sz="1400" dirty="0" err="1"/>
              <a:t>en</a:t>
            </a:r>
            <a:r>
              <a:rPr lang="en-US" sz="1400" dirty="0"/>
              <a:t> </a:t>
            </a:r>
            <a:r>
              <a:rPr lang="en-US" sz="1400" dirty="0" err="1"/>
              <a:t>caso</a:t>
            </a:r>
            <a:r>
              <a:rPr lang="en-US" sz="1400" dirty="0"/>
              <a:t> de que </a:t>
            </a:r>
            <a:r>
              <a:rPr lang="en-US" sz="1400" dirty="0" err="1"/>
              <a:t>si</a:t>
            </a:r>
            <a:r>
              <a:rPr lang="en-US" sz="1400" dirty="0"/>
              <a:t> </a:t>
            </a:r>
            <a:r>
              <a:rPr lang="en-US" sz="1400" dirty="0" err="1"/>
              <a:t>tenga</a:t>
            </a:r>
            <a:r>
              <a:rPr lang="en-US" sz="1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6304006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5283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="" xmlns:a16="http://schemas.microsoft.com/office/drawing/2014/main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="" xmlns:a16="http://schemas.microsoft.com/office/drawing/2014/main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Ejemplos de </a:t>
                </a:r>
                <a:r>
                  <a:rPr lang="en-US" dirty="0" err="1" smtClean="0"/>
                  <a:t>Modelos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Regresi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Lineal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𝑦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err="1" smtClean="0"/>
                  <a:t>Regresi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Logística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𝑦</m:t>
                    </m:r>
                    <m:r>
                      <a:rPr lang="es-E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M</a:t>
                </a:r>
                <a:r>
                  <a:rPr lang="es-ES" dirty="0" err="1" smtClean="0"/>
                  <a:t>áquinas</a:t>
                </a:r>
                <a:r>
                  <a:rPr lang="es-ES" dirty="0" smtClean="0"/>
                  <a:t> de Soporte Vectorial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i="1" smtClean="0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b="0" i="1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charset="0"/>
                      </a:rPr>
                      <m:t>− </m:t>
                    </m:r>
                    <m:r>
                      <a:rPr lang="mr-IN" i="1">
                        <a:latin typeface="Cambria Math" charset="0"/>
                      </a:rPr>
                      <m:t>𝑏</m:t>
                    </m:r>
                    <m:r>
                      <a:rPr lang="mr-IN" i="1">
                        <a:latin typeface="Cambria Math" charset="0"/>
                      </a:rPr>
                      <m:t> = 0</m:t>
                    </m:r>
                  </m:oMath>
                </a14:m>
                <a:endParaRPr lang="es-ES" dirty="0" smtClean="0"/>
              </a:p>
              <a:p>
                <a:pPr lvl="2"/>
                <a:endParaRPr lang="en-US" dirty="0" smtClean="0"/>
              </a:p>
            </p:txBody>
          </p:sp>
        </mc:Choice>
        <mc:Fallback xmlns=""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9399" y="2003909"/>
            <a:ext cx="5503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 New" charset="0"/>
              </a:rPr>
              <a:t/>
            </a:r>
            <a:br>
              <a:rPr lang="en-US" b="1" dirty="0">
                <a:solidFill>
                  <a:srgbClr val="008000"/>
                </a:solidFill>
                <a:latin typeface="Courier New" charset="0"/>
              </a:rPr>
            </a:b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numpy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charset="0"/>
              </a:rPr>
              <a:t>np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urier New" charset="0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charset="0"/>
              </a:rPr>
              <a:t>pandas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pd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#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libreria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de python para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usar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tablas</a:t>
            </a:r>
            <a:endParaRPr lang="en-US" dirty="0" smtClean="0">
              <a:solidFill>
                <a:srgbClr val="333333"/>
              </a:solidFill>
              <a:latin typeface="Courier New" charset="0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 New" charset="0"/>
              </a:rPr>
              <a:t>from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sklearn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linear_model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#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libreria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para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usar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modelos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de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regresion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terminos</a:t>
            </a:r>
            <a:r>
              <a:rPr lang="en-US" dirty="0" smtClean="0"/>
              <a:t> </a:t>
            </a:r>
            <a:r>
              <a:rPr lang="en-US" dirty="0" err="1" smtClean="0"/>
              <a:t>coloquiales</a:t>
            </a:r>
            <a:r>
              <a:rPr lang="en-US" dirty="0" smtClean="0"/>
              <a:t> el </a:t>
            </a:r>
            <a:r>
              <a:rPr lang="en-US" dirty="0" err="1" smtClean="0"/>
              <a:t>costo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penalizaci</a:t>
            </a:r>
            <a:r>
              <a:rPr lang="es-ES" dirty="0" err="1" smtClean="0"/>
              <a:t>ón</a:t>
            </a:r>
            <a:r>
              <a:rPr lang="es-ES" dirty="0" smtClean="0"/>
              <a:t> por equivocarme al hacer una predicción </a:t>
            </a:r>
            <a:r>
              <a:rPr lang="es-ES" dirty="0" err="1" smtClean="0"/>
              <a:t>erronea</a:t>
            </a:r>
            <a:r>
              <a:rPr lang="es-E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Optimizaci</a:t>
            </a:r>
            <a:r>
              <a:rPr lang="es-ES" dirty="0" err="1" smtClean="0"/>
              <a:t>ón</a:t>
            </a:r>
            <a:endParaRPr lang="en-US" dirty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optimizaci</a:t>
            </a:r>
            <a:r>
              <a:rPr lang="es-ES" dirty="0" err="1" smtClean="0"/>
              <a:t>ón</a:t>
            </a:r>
            <a:r>
              <a:rPr lang="es-ES" dirty="0" smtClean="0"/>
              <a:t> consiste en hacer un proceso, que puede ser iterativo.</a:t>
            </a:r>
          </a:p>
          <a:p>
            <a:pPr lvl="1"/>
            <a:r>
              <a:rPr lang="es-ES" dirty="0" smtClean="0"/>
              <a:t>En este proceso, estamos buscando minimizar el costo.</a:t>
            </a:r>
          </a:p>
          <a:p>
            <a:pPr lvl="1"/>
            <a:r>
              <a:rPr lang="es-ES" dirty="0" smtClean="0"/>
              <a:t>Al minimizar el costo, estamos ajustando nuestro modelo a la realidad.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74" y="1463878"/>
            <a:ext cx="4119478" cy="44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9" y="2159527"/>
            <a:ext cx="4686105" cy="1049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26" y="3464260"/>
            <a:ext cx="3577218" cy="924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99444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Hoy </a:t>
            </a:r>
            <a:r>
              <a:rPr lang="en-US" dirty="0" err="1" smtClean="0"/>
              <a:t>en</a:t>
            </a:r>
            <a:r>
              <a:rPr lang="en-US" dirty="0" smtClean="0"/>
              <a:t> d</a:t>
            </a:r>
            <a:r>
              <a:rPr lang="es-ES" dirty="0" err="1" smtClean="0"/>
              <a:t>ía</a:t>
            </a:r>
            <a:r>
              <a:rPr lang="es-ES" dirty="0" smtClean="0"/>
              <a:t>, todos los algoritmos y modelos que usan Google, Amazon, </a:t>
            </a:r>
            <a:r>
              <a:rPr lang="es-ES" dirty="0" err="1" smtClean="0"/>
              <a:t>etc</a:t>
            </a:r>
            <a:r>
              <a:rPr lang="es-ES" dirty="0" smtClean="0"/>
              <a:t> siguen este mismo paradigma.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7666</TotalTime>
  <Words>822</Words>
  <Application>Microsoft Macintosh PowerPoint</Application>
  <PresentationFormat>On-screen Show (16:9)</PresentationFormat>
  <Paragraphs>173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2" baseType="lpstr">
      <vt:lpstr>Cambria Math</vt:lpstr>
      <vt:lpstr>Courier New</vt:lpstr>
      <vt:lpstr>Dosis</vt:lpstr>
      <vt:lpstr>Lato</vt:lpstr>
      <vt:lpstr>Lato Bold</vt:lpstr>
      <vt:lpstr>Lato Heavy</vt:lpstr>
      <vt:lpstr>Lato Light</vt:lpstr>
      <vt:lpstr>Roboto</vt:lpstr>
      <vt:lpstr>Arial</vt:lpstr>
      <vt:lpstr>William template</vt:lpstr>
      <vt:lpstr>PowerPoint Presentation</vt:lpstr>
      <vt:lpstr>Paradigma Fundamental de Machine Learning</vt:lpstr>
      <vt:lpstr>Paradigma Fundamental de Machine Learning</vt:lpstr>
      <vt:lpstr>Paradigma Fundamental de Machine Learning</vt:lpstr>
      <vt:lpstr>Paradigma Fundamental de Machine Learning</vt:lpstr>
      <vt:lpstr>Costo</vt:lpstr>
      <vt:lpstr>Paradigma Fundamental de Machine Learning</vt:lpstr>
      <vt:lpstr>Gradiente descente</vt:lpstr>
      <vt:lpstr>Paradigma Fundamental de Machine Learning</vt:lpstr>
      <vt:lpstr>Selección de hiperparametros</vt:lpstr>
      <vt:lpstr>Selección de hiperparametros</vt:lpstr>
      <vt:lpstr>Selección de hiperparámetros</vt:lpstr>
      <vt:lpstr>Selección de hiperparámetros</vt:lpstr>
      <vt:lpstr>Selección de hiperparámetros</vt:lpstr>
      <vt:lpstr>Navaja de Occam</vt:lpstr>
      <vt:lpstr>Navaja de Occam</vt:lpstr>
      <vt:lpstr>Creación de Valor a través de modelos de ML</vt:lpstr>
      <vt:lpstr>Creación de Valor</vt:lpstr>
      <vt:lpstr>Creación de Valor</vt:lpstr>
      <vt:lpstr>Creación de Valor con un modelo de ML</vt:lpstr>
      <vt:lpstr>Creación de Valor con un modelo de ML</vt:lpstr>
      <vt:lpstr>Creación de Valor</vt:lpstr>
      <vt:lpstr>Métodos Supervisados</vt:lpstr>
      <vt:lpstr>PowerPoint Presentation</vt:lpstr>
      <vt:lpstr>Mensaje 1</vt:lpstr>
      <vt:lpstr>Mensaje 2</vt:lpstr>
      <vt:lpstr>Como  supieron ?</vt:lpstr>
      <vt:lpstr>Aprendizaje Supervisado</vt:lpstr>
      <vt:lpstr>PowerPoint Presentation</vt:lpstr>
      <vt:lpstr>Métodos de Validación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13</cp:revision>
  <dcterms:created xsi:type="dcterms:W3CDTF">2019-07-31T05:23:55Z</dcterms:created>
  <dcterms:modified xsi:type="dcterms:W3CDTF">2019-08-05T13:10:28Z</dcterms:modified>
</cp:coreProperties>
</file>